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notesMasterIdLst>
    <p:notesMasterId r:id="rId28"/>
  </p:notesMasterIdLst>
  <p:sldIdLst>
    <p:sldId id="256" r:id="rId5"/>
    <p:sldId id="278" r:id="rId6"/>
    <p:sldId id="270" r:id="rId7"/>
    <p:sldId id="261" r:id="rId8"/>
    <p:sldId id="271" r:id="rId9"/>
    <p:sldId id="274" r:id="rId10"/>
    <p:sldId id="291" r:id="rId11"/>
    <p:sldId id="298" r:id="rId12"/>
    <p:sldId id="258" r:id="rId13"/>
    <p:sldId id="290" r:id="rId14"/>
    <p:sldId id="269" r:id="rId15"/>
    <p:sldId id="273" r:id="rId16"/>
    <p:sldId id="259" r:id="rId17"/>
    <p:sldId id="296" r:id="rId18"/>
    <p:sldId id="263" r:id="rId19"/>
    <p:sldId id="264" r:id="rId20"/>
    <p:sldId id="279" r:id="rId21"/>
    <p:sldId id="280" r:id="rId22"/>
    <p:sldId id="281" r:id="rId23"/>
    <p:sldId id="297" r:id="rId24"/>
    <p:sldId id="293" r:id="rId25"/>
    <p:sldId id="295" r:id="rId26"/>
    <p:sldId id="27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0" autoAdjust="0"/>
    <p:restoredTop sz="71910" autoAdjust="0"/>
  </p:normalViewPr>
  <p:slideViewPr>
    <p:cSldViewPr snapToGrid="0">
      <p:cViewPr varScale="1">
        <p:scale>
          <a:sx n="78" d="100"/>
          <a:sy n="78" d="100"/>
        </p:scale>
        <p:origin x="15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ea Hock" userId="0eb75398-6cec-4fce-b289-bee017ad9082" providerId="ADAL" clId="{A5A373AD-D7AD-48D7-BCAE-F25B349C3066}"/>
    <pc:docChg chg="delSld">
      <pc:chgData name="Gaea Hock" userId="0eb75398-6cec-4fce-b289-bee017ad9082" providerId="ADAL" clId="{A5A373AD-D7AD-48D7-BCAE-F25B349C3066}" dt="2021-07-28T15:10:56.621" v="4" actId="47"/>
      <pc:docMkLst>
        <pc:docMk/>
      </pc:docMkLst>
      <pc:sldChg chg="del">
        <pc:chgData name="Gaea Hock" userId="0eb75398-6cec-4fce-b289-bee017ad9082" providerId="ADAL" clId="{A5A373AD-D7AD-48D7-BCAE-F25B349C3066}" dt="2021-07-28T15:10:10.979" v="0" actId="47"/>
        <pc:sldMkLst>
          <pc:docMk/>
          <pc:sldMk cId="3427250639" sldId="257"/>
        </pc:sldMkLst>
      </pc:sldChg>
      <pc:sldChg chg="del">
        <pc:chgData name="Gaea Hock" userId="0eb75398-6cec-4fce-b289-bee017ad9082" providerId="ADAL" clId="{A5A373AD-D7AD-48D7-BCAE-F25B349C3066}" dt="2021-07-28T15:10:55.767" v="3" actId="47"/>
        <pc:sldMkLst>
          <pc:docMk/>
          <pc:sldMk cId="936502452" sldId="260"/>
        </pc:sldMkLst>
      </pc:sldChg>
      <pc:sldChg chg="del">
        <pc:chgData name="Gaea Hock" userId="0eb75398-6cec-4fce-b289-bee017ad9082" providerId="ADAL" clId="{A5A373AD-D7AD-48D7-BCAE-F25B349C3066}" dt="2021-07-28T15:10:34.810" v="2" actId="47"/>
        <pc:sldMkLst>
          <pc:docMk/>
          <pc:sldMk cId="1618101998" sldId="265"/>
        </pc:sldMkLst>
      </pc:sldChg>
      <pc:sldChg chg="del">
        <pc:chgData name="Gaea Hock" userId="0eb75398-6cec-4fce-b289-bee017ad9082" providerId="ADAL" clId="{A5A373AD-D7AD-48D7-BCAE-F25B349C3066}" dt="2021-07-28T15:10:56.621" v="4" actId="47"/>
        <pc:sldMkLst>
          <pc:docMk/>
          <pc:sldMk cId="1267427422" sldId="266"/>
        </pc:sldMkLst>
      </pc:sldChg>
      <pc:sldChg chg="del">
        <pc:chgData name="Gaea Hock" userId="0eb75398-6cec-4fce-b289-bee017ad9082" providerId="ADAL" clId="{A5A373AD-D7AD-48D7-BCAE-F25B349C3066}" dt="2021-07-28T15:10:25.536" v="1" actId="47"/>
        <pc:sldMkLst>
          <pc:docMk/>
          <pc:sldMk cId="3568267369" sldId="27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A5B99-D128-4D0D-A57A-660F8E5F9F75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999AB-F9F3-49BA-9AE2-E0E95519B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134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b="0" i="0" dirty="0">
                <a:solidFill>
                  <a:srgbClr val="2A2513"/>
                </a:solidFill>
                <a:effectLst/>
                <a:latin typeface="Georgia" panose="02040502050405020303" pitchFamily="18" charset="0"/>
              </a:rPr>
              <a:t>I will be offering an </a:t>
            </a:r>
            <a:r>
              <a:rPr lang="en-US" b="1" i="0" dirty="0">
                <a:solidFill>
                  <a:srgbClr val="2A2513"/>
                </a:solidFill>
                <a:effectLst/>
                <a:latin typeface="Georgia" panose="02040502050405020303" pitchFamily="18" charset="0"/>
              </a:rPr>
              <a:t>Agriscience Fair Workshop on Tuesday, July 27 at 1:00p.m. and 2:15p.m. </a:t>
            </a:r>
            <a:endParaRPr lang="en-US" b="0" i="0" dirty="0">
              <a:solidFill>
                <a:srgbClr val="2A2513"/>
              </a:solidFill>
              <a:effectLst/>
              <a:latin typeface="Georgia" panose="02040502050405020303" pitchFamily="18" charset="0"/>
            </a:endParaRPr>
          </a:p>
          <a:p>
            <a:pPr algn="l"/>
            <a:r>
              <a:rPr lang="en-US" b="0" i="1" dirty="0">
                <a:solidFill>
                  <a:srgbClr val="2A2513"/>
                </a:solidFill>
                <a:effectLst/>
                <a:latin typeface="Georgia" panose="02040502050405020303" pitchFamily="18" charset="0"/>
              </a:rPr>
              <a:t>(This is in place of the Cancelled CASE ABF session. )</a:t>
            </a:r>
            <a:endParaRPr lang="en-US" b="0" i="0" dirty="0">
              <a:solidFill>
                <a:srgbClr val="2A2513"/>
              </a:solidFill>
              <a:effectLst/>
              <a:latin typeface="Georgia" panose="02040502050405020303" pitchFamily="18" charset="0"/>
            </a:endParaRPr>
          </a:p>
          <a:p>
            <a:pPr algn="l"/>
            <a:r>
              <a:rPr lang="en-US" b="0" i="0" dirty="0">
                <a:solidFill>
                  <a:srgbClr val="2A2513"/>
                </a:solidFill>
                <a:effectLst/>
                <a:latin typeface="Georgia" panose="02040502050405020303" pitchFamily="18" charset="0"/>
              </a:rPr>
              <a:t>I will provide a brief overview of the event, share resources/tips/strategies, and answer any questions you may have.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999AB-F9F3-49BA-9AE2-E0E95519BF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604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Hock will start</a:t>
            </a:r>
            <a:r>
              <a:rPr lang="en-US" baseline="0" dirty="0"/>
              <a:t>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999AB-F9F3-49BA-9AE2-E0E95519BF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643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999AB-F9F3-49BA-9AE2-E0E95519BF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002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999AB-F9F3-49BA-9AE2-E0E95519BF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56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999AB-F9F3-49BA-9AE2-E0E95519BFC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46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999AB-F9F3-49BA-9AE2-E0E95519BFC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334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999AB-F9F3-49BA-9AE2-E0E95519BFC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0130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available </a:t>
            </a:r>
            <a:r>
              <a:rPr lang="en-US"/>
              <a:t>for 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999AB-F9F3-49BA-9AE2-E0E95519BFC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719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805F-FF0F-4BAA-A3A3-E4F945D687F8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5C51-60B3-48EF-AA78-DB950F30DBA2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676B-6E73-4E3B-A9B3-4966DB9B52A5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F3A6-CC5D-4649-8527-DB0C21FDDFD9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B6F927C-B73E-4F9D-ADFE-F6E23BD7CEE8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FFFF-984A-4EE5-9BF2-EC9310C878F1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71C1-B42E-4A60-A25F-0185B888604B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6292-3725-4763-8973-4C59F0403D99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96D1-8909-469F-911A-4C12C68BF5D9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73BC-5D11-4675-B334-102E1E8C9B50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7B8E45F-652B-4E89-8925-000B0AB8FD98}" type="datetimeFigureOut">
              <a:rPr lang="en-US" dirty="0"/>
              <a:t>7/28/2021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C4A3462A-2D5B-48AF-A3D4-EF8A90A50A80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forms.office.com/Pages/ShareFormPage.aspx?id=2pNwzRMrok2198ZQP0iNs-feZx5Xw4FBpMQtttlyQcdUMDdCMEMxUUxUVUNGSkZTNloxNDVRR0U1Ni4u&amp;sharetoken=N1bt5gQsDnCX3Ut3aLUd" TargetMode="External"/><Relationship Id="rId13" Type="http://schemas.openxmlformats.org/officeDocument/2006/relationships/hyperlink" Target="https://www.scribbr.com/apa-citation-generator/" TargetMode="External"/><Relationship Id="rId3" Type="http://schemas.openxmlformats.org/officeDocument/2006/relationships/hyperlink" Target="https://ffa.app.box.com/s/bxf1zz1hcsn5rvgt0k61hr35r049vts1" TargetMode="External"/><Relationship Id="rId7" Type="http://schemas.openxmlformats.org/officeDocument/2006/relationships/hyperlink" Target="https://forms.office.com/Pages/ShareFormPage.aspx?id=2pNwzRMrok2198ZQP0iNs-feZx5Xw4FBpMQtttlyQcdUQUhJUlNITUs0OTVJODFMWDkwMElLVDZNUi4u&amp;sharetoken=WO9offucvNZe35K4VF32" TargetMode="External"/><Relationship Id="rId12" Type="http://schemas.openxmlformats.org/officeDocument/2006/relationships/hyperlink" Target="https://forms.office.com/Pages/ShareFormPage.aspx?id=2pNwzRMrok2198ZQP0iNs-feZx5Xw4FBpMQtttlyQcdUOUM2MllTUDdZTUMwTVFJNjQyVlhVQ1JRNi4u&amp;sharetoken=KEji5KNfx2J7MFtcs0vY" TargetMode="External"/><Relationship Id="rId2" Type="http://schemas.openxmlformats.org/officeDocument/2006/relationships/notesSlide" Target="../notesSlides/notesSlide7.xml"/><Relationship Id="rId16" Type="http://schemas.openxmlformats.org/officeDocument/2006/relationships/hyperlink" Target="https://www.sare.org/resources/how-to-conduct-research-on-your-farm-or-ranch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orms.office.com/r/n8vMAiG7jD" TargetMode="External"/><Relationship Id="rId11" Type="http://schemas.openxmlformats.org/officeDocument/2006/relationships/hyperlink" Target="https://forms.office.com/Pages/ShareFormPage.aspx?id=2pNwzRMrok2198ZQP0iNs-feZx5Xw4FBpMQtttlyQcdUNzVLUVhSMlVWT05EU0ZFR045NUpWM0xNMS4u&amp;sharetoken=lVhuRWnWSFOxCU5jNYYE" TargetMode="External"/><Relationship Id="rId5" Type="http://schemas.openxmlformats.org/officeDocument/2006/relationships/hyperlink" Target="https://www.ffa.org/participate/awards/agriscience-fair/" TargetMode="External"/><Relationship Id="rId15" Type="http://schemas.openxmlformats.org/officeDocument/2006/relationships/hyperlink" Target="https://scholar.google.com/" TargetMode="External"/><Relationship Id="rId10" Type="http://schemas.openxmlformats.org/officeDocument/2006/relationships/hyperlink" Target="https://forms.office.com/Pages/ShareFormPage.aspx?id=2pNwzRMrok2198ZQP0iNs-feZx5Xw4FBpMQtttlyQcdUQzgyUTlJTUNUMks2VUxKSUVCUVpQWkc4Si4u&amp;sharetoken=NNqTK1zq2yGbkoPekRot" TargetMode="External"/><Relationship Id="rId4" Type="http://schemas.openxmlformats.org/officeDocument/2006/relationships/hyperlink" Target="https://saeforall.org/" TargetMode="External"/><Relationship Id="rId9" Type="http://schemas.openxmlformats.org/officeDocument/2006/relationships/hyperlink" Target="https://forms.office.com/Pages/ShareFormPage.aspx?id=2pNwzRMrok2198ZQP0iNs-feZx5Xw4FBpMQtttlyQcdUMDFQQkZPWjlFVEczS09GR1NVSzlNRVFVQS4u&amp;sharetoken=NNqTK1zq2yGbkoPekRot" TargetMode="External"/><Relationship Id="rId14" Type="http://schemas.openxmlformats.org/officeDocument/2006/relationships/hyperlink" Target="https://goodcalculators.com/statistics-calculators/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DEB2C-ED4C-4B28-8DC3-E05DEF4A38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/>
              <a:t>FFA Agriscience Fair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63150D-840A-44B5-84DB-43DE5B68ED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7" y="4389120"/>
            <a:ext cx="9000745" cy="1211580"/>
          </a:xfrm>
        </p:spPr>
        <p:txBody>
          <a:bodyPr>
            <a:normAutofit/>
          </a:bodyPr>
          <a:lstStyle/>
          <a:p>
            <a:r>
              <a:rPr lang="en-US" dirty="0"/>
              <a:t>Dr. Gaea Hock, Agricultural Education, Kansas State University </a:t>
            </a:r>
          </a:p>
          <a:p>
            <a:r>
              <a:rPr lang="en-US" dirty="0"/>
              <a:t>Laura Miller, FFA Agriscience Guru, Junction City High School</a:t>
            </a:r>
          </a:p>
        </p:txBody>
      </p:sp>
    </p:spTree>
    <p:extLst>
      <p:ext uri="{BB962C8B-B14F-4D97-AF65-F5344CB8AC3E}">
        <p14:creationId xmlns:p14="http://schemas.microsoft.com/office/powerpoint/2010/main" val="1932556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SAE For All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9969" y="865609"/>
            <a:ext cx="6870000" cy="599239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244389" y="4920916"/>
            <a:ext cx="4883859" cy="469231"/>
          </a:xfrm>
          <a:prstGeom prst="rect">
            <a:avLst/>
          </a:prstGeom>
          <a:noFill/>
          <a:ln w="1143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736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02852" y="232755"/>
            <a:ext cx="10058400" cy="1395707"/>
          </a:xfrm>
        </p:spPr>
        <p:txBody>
          <a:bodyPr/>
          <a:lstStyle/>
          <a:p>
            <a:r>
              <a:rPr lang="en-US" dirty="0"/>
              <a:t>Proficiency Awards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02852" y="1787236"/>
            <a:ext cx="10609533" cy="481307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dirty="0"/>
              <a:t>Agriscience Research Proficiency Awards </a:t>
            </a:r>
            <a:r>
              <a:rPr lang="en-US" sz="2400" dirty="0"/>
              <a:t>are </a:t>
            </a:r>
            <a:r>
              <a:rPr lang="en-US" sz="2400" dirty="0">
                <a:solidFill>
                  <a:srgbClr val="7030A0"/>
                </a:solidFill>
              </a:rPr>
              <a:t>designed for those students actively engaged in agriscience research and experimentation</a:t>
            </a:r>
            <a:r>
              <a:rPr lang="en-US" sz="2400" dirty="0"/>
              <a:t>. 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This includes members who are actively engaged in doing their own </a:t>
            </a:r>
            <a:r>
              <a:rPr lang="en-US" sz="2400" u="sng" dirty="0"/>
              <a:t>research individually </a:t>
            </a:r>
            <a:r>
              <a:rPr lang="en-US" sz="2400" dirty="0"/>
              <a:t>or who may be </a:t>
            </a:r>
            <a:r>
              <a:rPr lang="en-US" sz="2400" u="sng" dirty="0"/>
              <a:t>cooperating on research projects with others</a:t>
            </a:r>
            <a:r>
              <a:rPr lang="en-US" sz="2400" dirty="0"/>
              <a:t> including but not limited to teams in school, experiment stations or colleges/universities. 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The applicant must be </a:t>
            </a:r>
            <a:r>
              <a:rPr lang="en-US" sz="2400" dirty="0">
                <a:solidFill>
                  <a:srgbClr val="7030A0"/>
                </a:solidFill>
              </a:rPr>
              <a:t>actively involved </a:t>
            </a:r>
            <a:r>
              <a:rPr lang="en-US" sz="2400" dirty="0"/>
              <a:t>in the development of the experimental design, formulation of the hypothesis, collection of data, interpretation of the data and publicizing the results to be considered for an Agriscience Research Proficiency Award.</a:t>
            </a:r>
          </a:p>
        </p:txBody>
      </p:sp>
    </p:spTree>
    <p:extLst>
      <p:ext uri="{BB962C8B-B14F-4D97-AF65-F5344CB8AC3E}">
        <p14:creationId xmlns:p14="http://schemas.microsoft.com/office/powerpoint/2010/main" val="521029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Agriscience Research Proficiency Awards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71284"/>
            <a:ext cx="10058400" cy="4595275"/>
          </a:xfrm>
        </p:spPr>
        <p:txBody>
          <a:bodyPr>
            <a:normAutofit fontScale="92500" lnSpcReduction="10000"/>
          </a:bodyPr>
          <a:lstStyle/>
          <a:p>
            <a:r>
              <a:rPr lang="en-US" sz="1700" b="1" dirty="0"/>
              <a:t>Agriscience Research-Animal Systems- </a:t>
            </a:r>
            <a:r>
              <a:rPr lang="en-US" sz="1700" dirty="0"/>
              <a:t>Research</a:t>
            </a:r>
            <a:r>
              <a:rPr lang="en-US" sz="1700" b="1" dirty="0"/>
              <a:t> </a:t>
            </a:r>
            <a:r>
              <a:rPr lang="en-US" sz="1700" dirty="0"/>
              <a:t>in the life processes, health, nutrition, genetics, management and processing of animal systems related to small animals, aquaculture, livestock, dairy, horses and/or poultry.</a:t>
            </a:r>
          </a:p>
          <a:p>
            <a:r>
              <a:rPr lang="en-US" sz="1700" b="1" dirty="0"/>
              <a:t>Agriscience Research Plant Systems </a:t>
            </a:r>
            <a:r>
              <a:rPr lang="en-US" sz="1700" dirty="0"/>
              <a:t>– Research in the lifecycles, classifications, functions, practices of plant systems related to crops, turf grass, trees and shrubs and/or ornamental plants.</a:t>
            </a:r>
          </a:p>
          <a:p>
            <a:r>
              <a:rPr lang="en-US" sz="1700" b="1" dirty="0"/>
              <a:t>Agriscience Research Integrated Systems </a:t>
            </a:r>
            <a:r>
              <a:rPr lang="en-US" sz="1700" dirty="0"/>
              <a:t>-Must fit one of the following descriptions:</a:t>
            </a:r>
          </a:p>
          <a:p>
            <a:pPr lvl="1"/>
            <a:r>
              <a:rPr lang="en-US" sz="1500" b="1" dirty="0"/>
              <a:t>Diversified Research– </a:t>
            </a:r>
            <a:r>
              <a:rPr lang="en-US" sz="1500" dirty="0"/>
              <a:t>Research in two or more of the agriscience research areas.</a:t>
            </a:r>
          </a:p>
          <a:p>
            <a:pPr lvl="1"/>
            <a:r>
              <a:rPr lang="en-US" sz="1500" b="1" dirty="0"/>
              <a:t>Environmental Service Systems/Natural Resource Systems Research- </a:t>
            </a:r>
            <a:r>
              <a:rPr lang="en-US" sz="1500" dirty="0"/>
              <a:t>Research in the systems, instruments and technology used in environmental service and/or natural resources and their influence on the environment.</a:t>
            </a:r>
          </a:p>
          <a:p>
            <a:pPr lvl="1"/>
            <a:r>
              <a:rPr lang="en-US" sz="1500" b="1" dirty="0"/>
              <a:t>Food Products and Processing Systems Research- </a:t>
            </a:r>
            <a:r>
              <a:rPr lang="en-US" sz="1500" dirty="0"/>
              <a:t>Research</a:t>
            </a:r>
            <a:r>
              <a:rPr lang="en-US" sz="1500" b="1" dirty="0"/>
              <a:t> </a:t>
            </a:r>
            <a:r>
              <a:rPr lang="en-US" sz="1500" dirty="0"/>
              <a:t>in the product development, quality assurance, food safety, production, sales and service, regulation and compliance, and food service practices within the food industry.</a:t>
            </a:r>
          </a:p>
          <a:p>
            <a:pPr lvl="1"/>
            <a:r>
              <a:rPr lang="en-US" sz="1500" b="1" dirty="0"/>
              <a:t>Power, Structural and Technical Systems Research- </a:t>
            </a:r>
            <a:r>
              <a:rPr lang="en-US" sz="1500" dirty="0"/>
              <a:t>Research in the agricultural equipment, power systems, alternative fuel sources and precision technology, as well as woodworking, metalworking, welding and project planning for agricultural structures.</a:t>
            </a:r>
          </a:p>
          <a:p>
            <a:pPr lvl="1"/>
            <a:r>
              <a:rPr lang="en-US" sz="1500" b="1" dirty="0"/>
              <a:t>Social Sciences Research- </a:t>
            </a:r>
            <a:r>
              <a:rPr lang="en-US" sz="1500" dirty="0"/>
              <a:t>Research of leadership, personal growth and career success skills necessary for a chosen profession that effectively contributes to society.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825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BAEFE-0798-4894-9D7C-54E0F7D3C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Teaching Strategies for Projects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3D746C-53D2-4415-87C7-248FEF7700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Establishing clear guidelines, expectations and managing student projects.</a:t>
            </a:r>
          </a:p>
        </p:txBody>
      </p:sp>
    </p:spTree>
    <p:extLst>
      <p:ext uri="{BB962C8B-B14F-4D97-AF65-F5344CB8AC3E}">
        <p14:creationId xmlns:p14="http://schemas.microsoft.com/office/powerpoint/2010/main" val="3102852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1C6FC1-7C9B-461C-8012-54A13CA0C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Get Started!!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1704AA-BFE3-4FDB-9844-E83D7AFC2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Bring the Hype; Experience Counts</a:t>
            </a:r>
          </a:p>
          <a:p>
            <a:r>
              <a:rPr lang="en-US" sz="4000" dirty="0"/>
              <a:t>Make it Relevant</a:t>
            </a:r>
          </a:p>
          <a:p>
            <a:r>
              <a:rPr lang="en-US" sz="4000" dirty="0"/>
              <a:t>Make Edgy/Out of the Box</a:t>
            </a:r>
          </a:p>
          <a:p>
            <a:r>
              <a:rPr lang="en-US" sz="4000" dirty="0"/>
              <a:t>Keep it Simple</a:t>
            </a:r>
          </a:p>
          <a:p>
            <a:pPr marL="0" indent="0">
              <a:buNone/>
            </a:pPr>
            <a:endParaRPr lang="en-US" sz="4000" dirty="0"/>
          </a:p>
          <a:p>
            <a:pPr algn="ctr"/>
            <a:r>
              <a:rPr lang="en-US" sz="3200" i="1" dirty="0"/>
              <a:t>Step By Step Planning Forms/Links in Resources</a:t>
            </a:r>
          </a:p>
        </p:txBody>
      </p:sp>
    </p:spTree>
    <p:extLst>
      <p:ext uri="{BB962C8B-B14F-4D97-AF65-F5344CB8AC3E}">
        <p14:creationId xmlns:p14="http://schemas.microsoft.com/office/powerpoint/2010/main" val="2960414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D2998-4374-432C-A6C2-C2650D75C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“In My Class”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9A4D5-5CC8-45C9-A3B5-DFF9E3911F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2500" y="2194560"/>
            <a:ext cx="5143500" cy="3977640"/>
          </a:xfrm>
        </p:spPr>
        <p:txBody>
          <a:bodyPr>
            <a:normAutofit/>
          </a:bodyPr>
          <a:lstStyle/>
          <a:p>
            <a:r>
              <a:rPr lang="en-US" sz="2600" dirty="0"/>
              <a:t>Agriscience Student Semester Project, 9 – 10 grade</a:t>
            </a:r>
          </a:p>
          <a:p>
            <a:endParaRPr lang="en-US" sz="2600" dirty="0"/>
          </a:p>
          <a:p>
            <a:r>
              <a:rPr lang="en-US" sz="1700" i="1" dirty="0"/>
              <a:t>Disclaimer:  Other units are taught in addition to these, but content in included units is directly tied into the agriscience research projects</a:t>
            </a:r>
          </a:p>
          <a:p>
            <a:endParaRPr lang="en-US" sz="1300" i="1" dirty="0"/>
          </a:p>
          <a:p>
            <a:endParaRPr lang="en-US" dirty="0"/>
          </a:p>
          <a:p>
            <a:pPr marL="548640" lvl="2" indent="0">
              <a:buNone/>
            </a:pPr>
            <a:endParaRPr lang="en-US" dirty="0"/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28658C-80B0-4FCC-AFC3-460303FAA2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37515" y="930729"/>
            <a:ext cx="5633356" cy="5746295"/>
          </a:xfrm>
        </p:spPr>
        <p:txBody>
          <a:bodyPr>
            <a:normAutofit/>
          </a:bodyPr>
          <a:lstStyle/>
          <a:p>
            <a:r>
              <a:rPr lang="en-US" b="1" dirty="0"/>
              <a:t>Fall Semester </a:t>
            </a:r>
          </a:p>
          <a:p>
            <a:pPr lvl="1"/>
            <a:r>
              <a:rPr lang="en-US" dirty="0"/>
              <a:t>1) </a:t>
            </a:r>
            <a:r>
              <a:rPr lang="en-US" u="sng" dirty="0"/>
              <a:t>SAE Unit </a:t>
            </a:r>
            <a:r>
              <a:rPr lang="en-US" dirty="0"/>
              <a:t>– </a:t>
            </a:r>
          </a:p>
          <a:p>
            <a:pPr lvl="2"/>
            <a:r>
              <a:rPr lang="en-US" i="1" dirty="0"/>
              <a:t>Emphasize Research SAE</a:t>
            </a:r>
          </a:p>
          <a:p>
            <a:pPr lvl="1"/>
            <a:r>
              <a:rPr lang="en-US" dirty="0"/>
              <a:t>2) </a:t>
            </a:r>
            <a:r>
              <a:rPr lang="en-US" u="sng" dirty="0"/>
              <a:t>Scientific Method Unit </a:t>
            </a:r>
            <a:r>
              <a:rPr lang="en-US" dirty="0"/>
              <a:t>– </a:t>
            </a:r>
          </a:p>
          <a:p>
            <a:pPr lvl="2"/>
            <a:r>
              <a:rPr lang="en-US" i="1" dirty="0"/>
              <a:t>Emphasize Process of Research</a:t>
            </a:r>
          </a:p>
          <a:p>
            <a:pPr lvl="1"/>
            <a:r>
              <a:rPr lang="en-US" dirty="0"/>
              <a:t>3) </a:t>
            </a:r>
            <a:r>
              <a:rPr lang="en-US" u="sng" dirty="0"/>
              <a:t>Project Proposal Final </a:t>
            </a:r>
            <a:r>
              <a:rPr lang="en-US" dirty="0"/>
              <a:t>–</a:t>
            </a:r>
          </a:p>
          <a:p>
            <a:pPr lvl="2"/>
            <a:r>
              <a:rPr lang="en-US" i="1" dirty="0"/>
              <a:t>Design Project, Present Plan &amp; Apply for Grant</a:t>
            </a:r>
          </a:p>
          <a:p>
            <a:r>
              <a:rPr lang="en-US" b="1" dirty="0"/>
              <a:t>Spring Semester </a:t>
            </a:r>
          </a:p>
          <a:p>
            <a:pPr lvl="1"/>
            <a:r>
              <a:rPr lang="en-US" dirty="0"/>
              <a:t>4) </a:t>
            </a:r>
            <a:r>
              <a:rPr lang="en-US" u="sng" dirty="0"/>
              <a:t>Record Keeping Unit </a:t>
            </a:r>
            <a:r>
              <a:rPr lang="en-US" dirty="0"/>
              <a:t>– </a:t>
            </a:r>
          </a:p>
          <a:p>
            <a:pPr lvl="2"/>
            <a:r>
              <a:rPr lang="en-US" i="1" dirty="0"/>
              <a:t>Setting Up AET Profile OR Other Record Keeping System</a:t>
            </a:r>
          </a:p>
          <a:p>
            <a:pPr lvl="1"/>
            <a:r>
              <a:rPr lang="en-US" dirty="0"/>
              <a:t>5) </a:t>
            </a:r>
            <a:r>
              <a:rPr lang="en-US" u="sng" dirty="0"/>
              <a:t>Data Analysis/Technical Writing Unit </a:t>
            </a:r>
            <a:r>
              <a:rPr lang="en-US" dirty="0"/>
              <a:t>– </a:t>
            </a:r>
          </a:p>
          <a:p>
            <a:pPr lvl="2"/>
            <a:r>
              <a:rPr lang="en-US" i="1" dirty="0"/>
              <a:t>Analyze data, create tables/figures and write report</a:t>
            </a:r>
          </a:p>
          <a:p>
            <a:pPr lvl="1"/>
            <a:r>
              <a:rPr lang="en-US" dirty="0"/>
              <a:t>6) </a:t>
            </a:r>
            <a:r>
              <a:rPr lang="en-US" u="sng" dirty="0"/>
              <a:t>Project Results Presentation Final </a:t>
            </a:r>
            <a:r>
              <a:rPr lang="en-US" dirty="0"/>
              <a:t>– </a:t>
            </a:r>
          </a:p>
          <a:p>
            <a:pPr lvl="2"/>
            <a:r>
              <a:rPr lang="en-US" i="1" dirty="0"/>
              <a:t>Create display, submit report and grant funding report</a:t>
            </a:r>
          </a:p>
          <a:p>
            <a:pPr marL="54864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5246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DA90A-F20F-4260-B736-24F7719FBEFA}"/>
              </a:ext>
            </a:extLst>
          </p:cNvPr>
          <p:cNvSpPr txBox="1">
            <a:spLocks/>
          </p:cNvSpPr>
          <p:nvPr/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“In My Class”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D043C-EF90-4EE2-89DE-CA29B6AEFAE3}"/>
              </a:ext>
            </a:extLst>
          </p:cNvPr>
          <p:cNvSpPr txBox="1">
            <a:spLocks/>
          </p:cNvSpPr>
          <p:nvPr/>
        </p:nvSpPr>
        <p:spPr>
          <a:xfrm>
            <a:off x="1050471" y="1689735"/>
            <a:ext cx="5045529" cy="4987289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2"/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Timeline</a:t>
            </a:r>
          </a:p>
          <a:p>
            <a:pPr lvl="1"/>
            <a:r>
              <a:rPr lang="en-US" u="sng" dirty="0"/>
              <a:t>August – </a:t>
            </a:r>
          </a:p>
          <a:p>
            <a:pPr lvl="2"/>
            <a:r>
              <a:rPr lang="en-US" i="1" dirty="0"/>
              <a:t>Welcome back letter addressing SAEs with signed copy of expectations for projects</a:t>
            </a:r>
          </a:p>
          <a:p>
            <a:pPr lvl="1"/>
            <a:r>
              <a:rPr lang="en-US" u="sng" dirty="0"/>
              <a:t>September – </a:t>
            </a:r>
          </a:p>
          <a:p>
            <a:pPr lvl="2"/>
            <a:r>
              <a:rPr lang="en-US" i="1" dirty="0"/>
              <a:t>FFA Open House display of past projects</a:t>
            </a:r>
          </a:p>
          <a:p>
            <a:pPr lvl="1"/>
            <a:r>
              <a:rPr lang="en-US" u="sng" dirty="0"/>
              <a:t>October/November –</a:t>
            </a:r>
            <a:endParaRPr lang="en-US" dirty="0"/>
          </a:p>
          <a:p>
            <a:pPr lvl="2"/>
            <a:r>
              <a:rPr lang="en-US" i="1" dirty="0"/>
              <a:t>P/T Conferences to Discuss Projects </a:t>
            </a:r>
          </a:p>
          <a:p>
            <a:pPr lvl="2"/>
            <a:r>
              <a:rPr lang="en-US" i="1" dirty="0"/>
              <a:t>SAE Unit</a:t>
            </a:r>
          </a:p>
          <a:p>
            <a:pPr lvl="2"/>
            <a:r>
              <a:rPr lang="en-US" i="1" dirty="0"/>
              <a:t>Scientific Method</a:t>
            </a:r>
          </a:p>
          <a:p>
            <a:pPr lvl="1"/>
            <a:r>
              <a:rPr lang="en-US" u="sng" dirty="0"/>
              <a:t>December – </a:t>
            </a:r>
          </a:p>
          <a:p>
            <a:pPr lvl="2"/>
            <a:r>
              <a:rPr lang="en-US" i="1" dirty="0"/>
              <a:t>Project Discovery &amp; Proposal Final</a:t>
            </a:r>
          </a:p>
          <a:p>
            <a:pPr lvl="2"/>
            <a:r>
              <a:rPr lang="en-US" i="1" dirty="0"/>
              <a:t>Project may begin during Christmas Break </a:t>
            </a:r>
          </a:p>
          <a:p>
            <a:pPr lvl="1"/>
            <a:r>
              <a:rPr lang="en-US" u="sng" dirty="0"/>
              <a:t>January –</a:t>
            </a:r>
          </a:p>
          <a:p>
            <a:pPr lvl="2"/>
            <a:r>
              <a:rPr lang="en-US" i="1" dirty="0"/>
              <a:t>Record Keeping Unit</a:t>
            </a:r>
          </a:p>
          <a:p>
            <a:pPr marL="548640" lvl="2" indent="0">
              <a:buNone/>
            </a:pPr>
            <a:endParaRPr lang="en-US" i="1" dirty="0"/>
          </a:p>
          <a:p>
            <a:pPr marL="548640" lvl="2" indent="0">
              <a:buNone/>
            </a:pPr>
            <a:endParaRPr lang="en-US" i="1" dirty="0"/>
          </a:p>
          <a:p>
            <a:pPr marL="0" indent="0">
              <a:buNone/>
            </a:pPr>
            <a:endParaRPr lang="en-US" sz="1300" i="1" dirty="0"/>
          </a:p>
          <a:p>
            <a:endParaRPr lang="en-US" dirty="0"/>
          </a:p>
          <a:p>
            <a:pPr marL="548640" lvl="2" indent="0">
              <a:buFont typeface="Wingdings" pitchFamily="2" charset="2"/>
              <a:buNone/>
            </a:pPr>
            <a:endParaRPr lang="en-US" dirty="0"/>
          </a:p>
          <a:p>
            <a:pPr marL="274320" lvl="1" indent="0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1FF625F-0D73-4715-826F-C2258AC21C87}"/>
              </a:ext>
            </a:extLst>
          </p:cNvPr>
          <p:cNvSpPr txBox="1">
            <a:spLocks/>
          </p:cNvSpPr>
          <p:nvPr/>
        </p:nvSpPr>
        <p:spPr>
          <a:xfrm>
            <a:off x="6376632" y="1689734"/>
            <a:ext cx="5684738" cy="4987289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2"/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Timeline</a:t>
            </a:r>
          </a:p>
          <a:p>
            <a:pPr lvl="1"/>
            <a:r>
              <a:rPr lang="en-US" u="sng" dirty="0"/>
              <a:t>March (after spring break)–</a:t>
            </a:r>
          </a:p>
          <a:p>
            <a:pPr lvl="2"/>
            <a:r>
              <a:rPr lang="en-US" i="1" dirty="0"/>
              <a:t>Project Data Due</a:t>
            </a:r>
          </a:p>
          <a:p>
            <a:pPr lvl="1"/>
            <a:r>
              <a:rPr lang="en-US" u="sng" dirty="0"/>
              <a:t>April - </a:t>
            </a:r>
            <a:endParaRPr lang="en-US" i="1" dirty="0"/>
          </a:p>
          <a:p>
            <a:pPr lvl="2"/>
            <a:r>
              <a:rPr lang="en-US" i="1" dirty="0"/>
              <a:t>Data Analysis / Technical Writing</a:t>
            </a:r>
          </a:p>
          <a:p>
            <a:pPr lvl="2"/>
            <a:r>
              <a:rPr lang="en-US" i="1" dirty="0"/>
              <a:t>Submit Award Worthy Applications (Manuscripts) to state </a:t>
            </a:r>
            <a:r>
              <a:rPr lang="en-US" i="1" dirty="0" err="1"/>
              <a:t>Agriscience</a:t>
            </a:r>
            <a:r>
              <a:rPr lang="en-US" i="1" dirty="0"/>
              <a:t> Fair </a:t>
            </a:r>
          </a:p>
          <a:p>
            <a:pPr lvl="1"/>
            <a:r>
              <a:rPr lang="en-US" u="sng" dirty="0"/>
              <a:t>May - </a:t>
            </a:r>
            <a:endParaRPr lang="en-US" i="1" dirty="0"/>
          </a:p>
          <a:p>
            <a:pPr lvl="2"/>
            <a:r>
              <a:rPr lang="en-US" i="1" dirty="0"/>
              <a:t>Project Results Final</a:t>
            </a:r>
          </a:p>
          <a:p>
            <a:pPr lvl="2"/>
            <a:r>
              <a:rPr lang="en-US" i="1" dirty="0" err="1"/>
              <a:t>Agriscience</a:t>
            </a:r>
            <a:r>
              <a:rPr lang="en-US" i="1" dirty="0"/>
              <a:t> Fair @ State Convention</a:t>
            </a:r>
          </a:p>
          <a:p>
            <a:pPr lvl="1"/>
            <a:r>
              <a:rPr lang="en-US" u="sng" dirty="0"/>
              <a:t>July - </a:t>
            </a:r>
            <a:endParaRPr lang="en-US" i="1" dirty="0"/>
          </a:p>
          <a:p>
            <a:pPr lvl="2"/>
            <a:r>
              <a:rPr lang="en-US" i="1" dirty="0"/>
              <a:t>Submit Projects to National FFA for consideration</a:t>
            </a:r>
          </a:p>
          <a:p>
            <a:pPr lvl="1"/>
            <a:r>
              <a:rPr lang="en-US" u="sng" dirty="0"/>
              <a:t>September - </a:t>
            </a:r>
            <a:endParaRPr lang="en-US" i="1" dirty="0"/>
          </a:p>
          <a:p>
            <a:pPr lvl="2"/>
            <a:r>
              <a:rPr lang="en-US" i="1" dirty="0" err="1"/>
              <a:t>Agriscience</a:t>
            </a:r>
            <a:r>
              <a:rPr lang="en-US" i="1" dirty="0"/>
              <a:t> Fair @ State Fair</a:t>
            </a:r>
          </a:p>
          <a:p>
            <a:pPr lvl="1"/>
            <a:r>
              <a:rPr lang="en-US" i="1" u="sng" dirty="0"/>
              <a:t>October – </a:t>
            </a:r>
          </a:p>
          <a:p>
            <a:pPr lvl="2"/>
            <a:r>
              <a:rPr lang="en-US" i="1" dirty="0"/>
              <a:t>National FFA competition at Convention</a:t>
            </a:r>
          </a:p>
          <a:p>
            <a:pPr lvl="2"/>
            <a:endParaRPr lang="en-US" i="1" dirty="0"/>
          </a:p>
          <a:p>
            <a:pPr marL="548640" lvl="2" indent="0">
              <a:buNone/>
            </a:pPr>
            <a:endParaRPr lang="en-US" i="1" dirty="0"/>
          </a:p>
          <a:p>
            <a:pPr marL="548640" lvl="2" indent="0">
              <a:buNone/>
            </a:pPr>
            <a:endParaRPr lang="en-US" i="1" dirty="0"/>
          </a:p>
          <a:p>
            <a:pPr marL="548640" lvl="2" indent="0">
              <a:buNone/>
            </a:pPr>
            <a:endParaRPr lang="en-US" i="1" dirty="0"/>
          </a:p>
          <a:p>
            <a:pPr marL="548640" lvl="2" indent="0">
              <a:buNone/>
            </a:pPr>
            <a:endParaRPr lang="en-US" i="1" dirty="0"/>
          </a:p>
          <a:p>
            <a:pPr marL="548640" lvl="2" indent="0">
              <a:buNone/>
            </a:pPr>
            <a:endParaRPr lang="en-US" i="1" dirty="0"/>
          </a:p>
          <a:p>
            <a:pPr marL="0" indent="0">
              <a:buNone/>
            </a:pPr>
            <a:endParaRPr lang="en-US" sz="1300" i="1" dirty="0"/>
          </a:p>
          <a:p>
            <a:endParaRPr lang="en-US" dirty="0"/>
          </a:p>
          <a:p>
            <a:pPr marL="548640" lvl="2" indent="0">
              <a:buFont typeface="Wingdings" pitchFamily="2" charset="2"/>
              <a:buNone/>
            </a:pPr>
            <a:endParaRPr lang="en-US" dirty="0"/>
          </a:p>
          <a:p>
            <a:pPr marL="274320" lvl="1" indent="0"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9158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378F-8DB2-4CE2-9C9C-0DEC10796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731D5-8504-43C2-BEA4-95ECA4900F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Do’s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977070-1F80-4C4E-A30E-473670BA5F8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Allow students the opportunity to pick something they are passionate about</a:t>
            </a:r>
          </a:p>
          <a:p>
            <a:r>
              <a:rPr lang="en-US" dirty="0"/>
              <a:t>Keep their own abilities and sound scientific data collection in mind</a:t>
            </a:r>
          </a:p>
          <a:p>
            <a:pPr lvl="1"/>
            <a:r>
              <a:rPr lang="en-US" dirty="0"/>
              <a:t>Welding projects</a:t>
            </a:r>
          </a:p>
          <a:p>
            <a:pPr lvl="1"/>
            <a:r>
              <a:rPr lang="en-US" dirty="0"/>
              <a:t>Harm to animals</a:t>
            </a:r>
          </a:p>
          <a:p>
            <a:r>
              <a:rPr lang="en-US" dirty="0"/>
              <a:t>Create multiple check-points throughout ‘data collection’ period</a:t>
            </a:r>
          </a:p>
          <a:p>
            <a:pPr marL="548640" lvl="2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7F35E8-0F27-4CCE-BAD9-2C935AF302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Don’t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356BEF-DD42-4562-B700-EC3BE0F503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223" y="2743200"/>
            <a:ext cx="5376019" cy="3291840"/>
          </a:xfrm>
        </p:spPr>
        <p:txBody>
          <a:bodyPr>
            <a:normAutofit/>
          </a:bodyPr>
          <a:lstStyle/>
          <a:p>
            <a:r>
              <a:rPr lang="en-US" dirty="0"/>
              <a:t>Forget to keep parents informed and involved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Skip instructional steps:</a:t>
            </a:r>
          </a:p>
          <a:p>
            <a:pPr lvl="1"/>
            <a:r>
              <a:rPr lang="en-US" dirty="0"/>
              <a:t>Scientific method: Variables, Procedures</a:t>
            </a:r>
          </a:p>
          <a:p>
            <a:pPr lvl="1"/>
            <a:r>
              <a:rPr lang="en-US" dirty="0"/>
              <a:t>Analyzing Data</a:t>
            </a:r>
          </a:p>
          <a:p>
            <a:pPr marL="274320" lvl="1" indent="0">
              <a:buNone/>
            </a:pPr>
            <a:endParaRPr lang="en-US" dirty="0"/>
          </a:p>
          <a:p>
            <a:r>
              <a:rPr lang="en-US" dirty="0"/>
              <a:t>Be afraid of failure in picking a project (or completing the project)</a:t>
            </a:r>
          </a:p>
        </p:txBody>
      </p:sp>
    </p:spTree>
    <p:extLst>
      <p:ext uri="{BB962C8B-B14F-4D97-AF65-F5344CB8AC3E}">
        <p14:creationId xmlns:p14="http://schemas.microsoft.com/office/powerpoint/2010/main" val="32161387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FD7A1-899B-4C21-BCA7-DB27B75FA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B8E44-79D4-4792-B7E4-7C6075FDA1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4048" y="1719072"/>
            <a:ext cx="11448288" cy="4654296"/>
          </a:xfrm>
        </p:spPr>
        <p:txBody>
          <a:bodyPr>
            <a:normAutofit/>
          </a:bodyPr>
          <a:lstStyle/>
          <a:p>
            <a:pPr lvl="1"/>
            <a:r>
              <a:rPr lang="en-US" b="1" u="sng" dirty="0"/>
              <a:t>Animal Systems</a:t>
            </a:r>
          </a:p>
          <a:p>
            <a:pPr lvl="2"/>
            <a:r>
              <a:rPr lang="en-US" dirty="0"/>
              <a:t>Does a Rooster Really Increase Egg Production?**</a:t>
            </a:r>
          </a:p>
          <a:p>
            <a:pPr lvl="2"/>
            <a:r>
              <a:rPr lang="en-US" dirty="0"/>
              <a:t>Do Heifer’s Grow Faster than Steers?</a:t>
            </a:r>
          </a:p>
          <a:p>
            <a:pPr lvl="2"/>
            <a:r>
              <a:rPr lang="en-US" dirty="0"/>
              <a:t>Comparing the Effectiveness of Two Different Live Traps for Raccoons and Opossums.</a:t>
            </a:r>
          </a:p>
          <a:p>
            <a:pPr lvl="2"/>
            <a:r>
              <a:rPr lang="en-US" dirty="0"/>
              <a:t>Growth Rate Differences Between Holstein and Sim-Angus Heifers**</a:t>
            </a:r>
          </a:p>
          <a:p>
            <a:pPr lvl="2"/>
            <a:r>
              <a:rPr lang="en-US" dirty="0"/>
              <a:t>What is the Most Effective Bait to Use When Trapping Raccoons?</a:t>
            </a:r>
          </a:p>
          <a:p>
            <a:pPr lvl="2"/>
            <a:r>
              <a:rPr lang="en-US" dirty="0"/>
              <a:t>Evaluating Swine Performance Data in Purebred and Crossbred Swine**</a:t>
            </a:r>
          </a:p>
          <a:p>
            <a:pPr lvl="2"/>
            <a:r>
              <a:rPr lang="en-US" dirty="0"/>
              <a:t>Lamb Growth:  Does Diet Impact Fall Born Lamb Growth Performance?*</a:t>
            </a:r>
          </a:p>
          <a:p>
            <a:pPr lvl="2"/>
            <a:r>
              <a:rPr lang="en-US" dirty="0"/>
              <a:t>Comparing Calf Growth:  Will Calves Growth Faster on Wheat Grass Pasture than Bunk-Fed Calves on a Similar Diet?</a:t>
            </a:r>
          </a:p>
          <a:p>
            <a:pPr lvl="2"/>
            <a:endParaRPr lang="en-US" dirty="0"/>
          </a:p>
          <a:p>
            <a:pPr lvl="1"/>
            <a:r>
              <a:rPr lang="en-US" b="1" u="sng" dirty="0"/>
              <a:t>Plant Systems</a:t>
            </a:r>
          </a:p>
          <a:p>
            <a:pPr lvl="2"/>
            <a:r>
              <a:rPr lang="en-US" dirty="0"/>
              <a:t>Evaluating the Ideal Amount of Precipitation Needed to Grow Paper White Lilies</a:t>
            </a:r>
          </a:p>
          <a:p>
            <a:pPr lvl="2"/>
            <a:r>
              <a:rPr lang="en-US" dirty="0"/>
              <a:t>Soil Quality:  Does Soil Type (from the same farm) Vary Enough to impact Sunflower Growth?</a:t>
            </a:r>
          </a:p>
          <a:p>
            <a:pPr lvl="2"/>
            <a:r>
              <a:rPr lang="en-US" dirty="0"/>
              <a:t>Evaluating Cover Crops in a Controlled Environment:  Species and Density on Canopy </a:t>
            </a:r>
            <a:r>
              <a:rPr lang="en-US"/>
              <a:t>Coverage**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192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620A81D-42D0-4164-B929-7CBA91437CBA}"/>
              </a:ext>
            </a:extLst>
          </p:cNvPr>
          <p:cNvSpPr txBox="1">
            <a:spLocks/>
          </p:cNvSpPr>
          <p:nvPr/>
        </p:nvSpPr>
        <p:spPr>
          <a:xfrm>
            <a:off x="1063753" y="896112"/>
            <a:ext cx="10058400" cy="16093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Projects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23350F7-6568-4148-9E35-025D69E2E274}"/>
              </a:ext>
            </a:extLst>
          </p:cNvPr>
          <p:cNvSpPr txBox="1">
            <a:spLocks/>
          </p:cNvSpPr>
          <p:nvPr/>
        </p:nvSpPr>
        <p:spPr>
          <a:xfrm>
            <a:off x="329184" y="1609344"/>
            <a:ext cx="11539727" cy="5047488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2"/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b="1" u="sng" dirty="0"/>
              <a:t>Food Products and Processing Systems</a:t>
            </a:r>
          </a:p>
          <a:p>
            <a:pPr lvl="2"/>
            <a:r>
              <a:rPr lang="en-US" dirty="0"/>
              <a:t>Does the Translucency Test for Measuring Fat Content in Food Really Work?</a:t>
            </a:r>
          </a:p>
          <a:p>
            <a:pPr lvl="2"/>
            <a:r>
              <a:rPr lang="en-US" dirty="0"/>
              <a:t>Nutrient Differences between Fresh and Frozen Food Products</a:t>
            </a:r>
          </a:p>
          <a:p>
            <a:pPr lvl="2"/>
            <a:r>
              <a:rPr lang="en-US" dirty="0"/>
              <a:t>Comparing Cookie Characteristics:  ‘Healthy’ versus the Original Recipe</a:t>
            </a:r>
          </a:p>
          <a:p>
            <a:pPr lvl="2"/>
            <a:r>
              <a:rPr lang="en-US" dirty="0"/>
              <a:t>Determining the effectiveness of hand sanitizer as a hand washing alternative</a:t>
            </a:r>
          </a:p>
          <a:p>
            <a:pPr marL="548640" lvl="2" indent="0">
              <a:buNone/>
            </a:pPr>
            <a:endParaRPr lang="en-US" dirty="0"/>
          </a:p>
          <a:p>
            <a:pPr lvl="1"/>
            <a:r>
              <a:rPr lang="en-US" b="1" u="sng" dirty="0"/>
              <a:t>Power, Structural and Technical Systems</a:t>
            </a:r>
          </a:p>
          <a:p>
            <a:pPr lvl="2"/>
            <a:r>
              <a:rPr lang="en-US" dirty="0"/>
              <a:t>Comparing Welding Processes for Use in Small Farm Settings**</a:t>
            </a:r>
          </a:p>
          <a:p>
            <a:pPr lvl="2"/>
            <a:r>
              <a:rPr lang="en-US" dirty="0"/>
              <a:t>Comparing Weld Strengths Between ARC and MIG Welders</a:t>
            </a:r>
          </a:p>
          <a:p>
            <a:pPr lvl="2"/>
            <a:r>
              <a:rPr lang="en-US" dirty="0"/>
              <a:t>Determining if Wool is a sustainable insulation alternative</a:t>
            </a:r>
          </a:p>
          <a:p>
            <a:pPr lvl="2"/>
            <a:endParaRPr lang="en-US" dirty="0"/>
          </a:p>
          <a:p>
            <a:pPr lvl="1"/>
            <a:r>
              <a:rPr lang="en-US" b="1" u="sng" dirty="0"/>
              <a:t>Environmental Systems/Natural Resource Systems</a:t>
            </a:r>
          </a:p>
          <a:p>
            <a:pPr lvl="2"/>
            <a:r>
              <a:rPr lang="en-US" dirty="0"/>
              <a:t>Water Quality in Feedlot Pens:  How Often Should Automatic Waterers Be Cleaned?</a:t>
            </a:r>
          </a:p>
          <a:p>
            <a:pPr lvl="2"/>
            <a:r>
              <a:rPr lang="en-US" dirty="0"/>
              <a:t>Vermiculture:  Can Worms Really Improve the Soil Quality?**</a:t>
            </a:r>
          </a:p>
          <a:p>
            <a:pPr lvl="2"/>
            <a:r>
              <a:rPr lang="en-US" dirty="0"/>
              <a:t>Comparing Water Quality in Horse Tanks When Gold Fish are Added.**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054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D6218-627D-4900-8617-951B789C6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Clarity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5F67D-BED0-47A8-90EE-5104DAB860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1964871"/>
            <a:ext cx="10777595" cy="4397829"/>
          </a:xfrm>
        </p:spPr>
        <p:txBody>
          <a:bodyPr>
            <a:normAutofit fontScale="92500" lnSpcReduction="20000"/>
          </a:bodyPr>
          <a:lstStyle/>
          <a:p>
            <a:r>
              <a:rPr lang="en-US" b="1" u="sng" dirty="0" err="1"/>
              <a:t>Agriscience</a:t>
            </a:r>
            <a:r>
              <a:rPr lang="en-US" b="1" u="sng" dirty="0"/>
              <a:t> Research Project</a:t>
            </a:r>
          </a:p>
          <a:p>
            <a:pPr lvl="1"/>
            <a:r>
              <a:rPr lang="en-US" dirty="0"/>
              <a:t>Inquiry-based method for teaching scientific method</a:t>
            </a:r>
          </a:p>
          <a:p>
            <a:pPr lvl="1"/>
            <a:r>
              <a:rPr lang="en-US" dirty="0"/>
              <a:t>May or may NOT include formal report, poster or evaluation outside of classroom</a:t>
            </a:r>
          </a:p>
          <a:p>
            <a:pPr lvl="1"/>
            <a:r>
              <a:rPr lang="en-US" dirty="0"/>
              <a:t>Could be presented at </a:t>
            </a:r>
            <a:r>
              <a:rPr lang="en-US" dirty="0" err="1"/>
              <a:t>Agriscience</a:t>
            </a:r>
            <a:r>
              <a:rPr lang="en-US" dirty="0"/>
              <a:t> Fair, used for SAE </a:t>
            </a:r>
          </a:p>
          <a:p>
            <a:pPr marL="274320" lvl="1" indent="0">
              <a:buNone/>
            </a:pPr>
            <a:endParaRPr lang="en-US" dirty="0"/>
          </a:p>
          <a:p>
            <a:r>
              <a:rPr lang="en-US" b="1" u="sng" dirty="0"/>
              <a:t>FFA Agriscience Research Fair</a:t>
            </a:r>
          </a:p>
          <a:p>
            <a:pPr lvl="1"/>
            <a:r>
              <a:rPr lang="en-US" dirty="0"/>
              <a:t>Competition used to evaluate design of experiment through report, conference judging and poster</a:t>
            </a:r>
          </a:p>
          <a:p>
            <a:pPr lvl="1"/>
            <a:r>
              <a:rPr lang="en-US" dirty="0"/>
              <a:t>State Convention and State Fair</a:t>
            </a:r>
          </a:p>
          <a:p>
            <a:pPr lvl="1"/>
            <a:r>
              <a:rPr lang="en-US" dirty="0"/>
              <a:t>Could qualify for national competition</a:t>
            </a:r>
          </a:p>
          <a:p>
            <a:pPr marL="274320" lvl="1" indent="0">
              <a:buNone/>
            </a:pPr>
            <a:endParaRPr lang="en-US" dirty="0"/>
          </a:p>
          <a:p>
            <a:r>
              <a:rPr lang="en-US" b="1" u="sng" dirty="0" err="1"/>
              <a:t>Agriscience</a:t>
            </a:r>
            <a:r>
              <a:rPr lang="en-US" b="1" u="sng" dirty="0"/>
              <a:t> Research SAE/Proficiency Area</a:t>
            </a:r>
          </a:p>
          <a:p>
            <a:pPr lvl="1"/>
            <a:r>
              <a:rPr lang="en-US" dirty="0"/>
              <a:t>Used to accumulate hours towards State Degree or Proficiency Awards</a:t>
            </a:r>
          </a:p>
          <a:p>
            <a:pPr lvl="1"/>
            <a:r>
              <a:rPr lang="en-US" dirty="0"/>
              <a:t>Often multi-year or multi-cycle projects involving student in all aspects of project</a:t>
            </a:r>
          </a:p>
          <a:p>
            <a:pPr lvl="1"/>
            <a:r>
              <a:rPr lang="en-US" dirty="0"/>
              <a:t>Does NOT require participation in research fair for eligibility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8906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23560-A7F4-413E-B595-EC128204A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39CAB-BEB3-42DD-BAD4-DFAB15451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Social Sciences:</a:t>
            </a:r>
          </a:p>
          <a:p>
            <a:pPr lvl="1"/>
            <a:r>
              <a:rPr lang="en-US" sz="2400" dirty="0"/>
              <a:t>Determining Barriers of Agricultural Education Enrollment</a:t>
            </a:r>
          </a:p>
          <a:p>
            <a:pPr lvl="1"/>
            <a:r>
              <a:rPr lang="en-US" sz="2400" dirty="0"/>
              <a:t>Determining the Effectiveness of the School Lunch Program</a:t>
            </a:r>
          </a:p>
          <a:p>
            <a:pPr lvl="1"/>
            <a:r>
              <a:rPr lang="en-US" sz="2400" dirty="0"/>
              <a:t>Determining the Attitudes and Perceptions of Single-use Plastics on the Environment</a:t>
            </a:r>
          </a:p>
          <a:p>
            <a:pPr lvl="1"/>
            <a:r>
              <a:rPr lang="en-US" sz="2400" dirty="0"/>
              <a:t>Determining Attitudes and Perceptions of Industrial Hemp Production</a:t>
            </a:r>
          </a:p>
          <a:p>
            <a:pPr lvl="1"/>
            <a:r>
              <a:rPr lang="en-US" sz="2400" dirty="0"/>
              <a:t>Determining Attitudes and Perceptions of Milk vs. Milk Alternatives</a:t>
            </a:r>
          </a:p>
        </p:txBody>
      </p:sp>
    </p:spTree>
    <p:extLst>
      <p:ext uri="{BB962C8B-B14F-4D97-AF65-F5344CB8AC3E}">
        <p14:creationId xmlns:p14="http://schemas.microsoft.com/office/powerpoint/2010/main" val="18219376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3AE78-DD1D-4B99-A698-43ABC33B3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DBBE14-E99D-4E55-8953-E1200050F8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017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5BC86-00CC-40FD-A274-E6148B562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752" y="-134800"/>
            <a:ext cx="10058400" cy="1609344"/>
          </a:xfrm>
        </p:spPr>
        <p:txBody>
          <a:bodyPr/>
          <a:lstStyle/>
          <a:p>
            <a:r>
              <a:rPr lang="en-US" dirty="0"/>
              <a:t>Many resources available…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6E200-5E61-42B7-BA84-E3AF67CBE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94" y="1106129"/>
            <a:ext cx="11334430" cy="5532415"/>
          </a:xfrm>
        </p:spPr>
        <p:txBody>
          <a:bodyPr>
            <a:normAutofit lnSpcReduction="10000"/>
          </a:bodyPr>
          <a:lstStyle/>
          <a:p>
            <a:r>
              <a:rPr lang="en-US" dirty="0">
                <a:hlinkClick r:id="rId3"/>
              </a:rPr>
              <a:t>FFA Educators Agriscience Research Lessons &amp; Resources: </a:t>
            </a:r>
            <a:endParaRPr lang="en-US" dirty="0"/>
          </a:p>
          <a:p>
            <a:r>
              <a:rPr lang="en-US" dirty="0">
                <a:hlinkClick r:id="rId4"/>
              </a:rPr>
              <a:t>SAE for ALL Website: </a:t>
            </a:r>
            <a:endParaRPr lang="en-US" dirty="0"/>
          </a:p>
          <a:p>
            <a:r>
              <a:rPr lang="en-US" dirty="0">
                <a:hlinkClick r:id="rId5"/>
              </a:rPr>
              <a:t>FFA Agriscience Handbook:</a:t>
            </a:r>
            <a:endParaRPr lang="en-US" dirty="0"/>
          </a:p>
          <a:p>
            <a:r>
              <a:rPr lang="en-US" dirty="0"/>
              <a:t>CASE Agricultural Research Design Curriculum (Certification Available)</a:t>
            </a:r>
          </a:p>
          <a:p>
            <a:r>
              <a:rPr lang="en-US" dirty="0">
                <a:hlinkClick r:id="rId6"/>
              </a:rPr>
              <a:t>Agriscience Fair Interest Form (Microsoft Forms):</a:t>
            </a:r>
            <a:endParaRPr lang="en-US" dirty="0"/>
          </a:p>
          <a:p>
            <a:r>
              <a:rPr lang="en-US" dirty="0"/>
              <a:t>Agriscience Research Forms: (Microsoft Forms)</a:t>
            </a:r>
          </a:p>
          <a:p>
            <a:pPr lvl="1"/>
            <a:r>
              <a:rPr lang="en-US" dirty="0">
                <a:hlinkClick r:id="rId7"/>
              </a:rPr>
              <a:t>Research Question Form</a:t>
            </a:r>
            <a:endParaRPr lang="en-US" dirty="0"/>
          </a:p>
          <a:p>
            <a:pPr lvl="1"/>
            <a:r>
              <a:rPr lang="en-US" dirty="0">
                <a:hlinkClick r:id="rId8"/>
              </a:rPr>
              <a:t>Creating a Hypothesis or Objective</a:t>
            </a:r>
            <a:endParaRPr lang="en-US" dirty="0"/>
          </a:p>
          <a:p>
            <a:pPr lvl="1"/>
            <a:r>
              <a:rPr lang="en-US" dirty="0">
                <a:hlinkClick r:id="rId9"/>
              </a:rPr>
              <a:t>Background Research</a:t>
            </a:r>
            <a:endParaRPr lang="en-US" dirty="0"/>
          </a:p>
          <a:p>
            <a:pPr lvl="1"/>
            <a:r>
              <a:rPr lang="en-US" dirty="0">
                <a:hlinkClick r:id="rId10"/>
              </a:rPr>
              <a:t>Methods &amp; Setup</a:t>
            </a:r>
            <a:endParaRPr lang="en-US" dirty="0"/>
          </a:p>
          <a:p>
            <a:pPr lvl="1"/>
            <a:r>
              <a:rPr lang="en-US" dirty="0">
                <a:hlinkClick r:id="rId11"/>
              </a:rPr>
              <a:t>Data Collection &amp; Results</a:t>
            </a:r>
            <a:endParaRPr lang="en-US" dirty="0"/>
          </a:p>
          <a:p>
            <a:pPr lvl="1"/>
            <a:r>
              <a:rPr lang="en-US" dirty="0">
                <a:hlinkClick r:id="rId12"/>
              </a:rPr>
              <a:t>The Final Product</a:t>
            </a:r>
            <a:endParaRPr lang="en-US" dirty="0"/>
          </a:p>
          <a:p>
            <a:r>
              <a:rPr lang="en-US" dirty="0">
                <a:hlinkClick r:id="rId13"/>
              </a:rPr>
              <a:t>Scribbr</a:t>
            </a:r>
            <a:endParaRPr lang="en-US" dirty="0"/>
          </a:p>
          <a:p>
            <a:r>
              <a:rPr lang="en-US" dirty="0">
                <a:hlinkClick r:id="rId14"/>
              </a:rPr>
              <a:t>Good Calculators (Online Calculators for Data Analysis)</a:t>
            </a:r>
            <a:endParaRPr lang="en-US" dirty="0"/>
          </a:p>
          <a:p>
            <a:r>
              <a:rPr lang="en-US" dirty="0">
                <a:hlinkClick r:id="rId15"/>
              </a:rPr>
              <a:t>Google Scholar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54E332-6240-4123-B12F-5C028D947014}"/>
              </a:ext>
            </a:extLst>
          </p:cNvPr>
          <p:cNvSpPr txBox="1"/>
          <p:nvPr/>
        </p:nvSpPr>
        <p:spPr>
          <a:xfrm>
            <a:off x="7611762" y="4287794"/>
            <a:ext cx="4459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16"/>
              </a:rPr>
              <a:t>SARE How to Conduct Research on Your Farm or Ranch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052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2165774" y="5474208"/>
            <a:ext cx="9052560" cy="1231392"/>
          </a:xfrm>
        </p:spPr>
        <p:txBody>
          <a:bodyPr>
            <a:normAutofit/>
          </a:bodyPr>
          <a:lstStyle/>
          <a:p>
            <a:pPr algn="r"/>
            <a:r>
              <a:rPr lang="en-US" sz="2800" dirty="0">
                <a:solidFill>
                  <a:srgbClr val="7030A0"/>
                </a:solidFill>
              </a:rPr>
              <a:t>LauraMiller@usd475.org</a:t>
            </a:r>
          </a:p>
          <a:p>
            <a:pPr algn="r"/>
            <a:r>
              <a:rPr lang="en-US" sz="2800" dirty="0">
                <a:solidFill>
                  <a:srgbClr val="7030A0"/>
                </a:solidFill>
              </a:rPr>
              <a:t>ghock@ksu.edu</a:t>
            </a:r>
          </a:p>
        </p:txBody>
      </p:sp>
    </p:spTree>
    <p:extLst>
      <p:ext uri="{BB962C8B-B14F-4D97-AF65-F5344CB8AC3E}">
        <p14:creationId xmlns:p14="http://schemas.microsoft.com/office/powerpoint/2010/main" val="508472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FFA Agriscience Fair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98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49E76-7234-4EFA-84D9-7A2DD4303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591" y="505968"/>
            <a:ext cx="10058400" cy="1609344"/>
          </a:xfrm>
        </p:spPr>
        <p:txBody>
          <a:bodyPr/>
          <a:lstStyle/>
          <a:p>
            <a:r>
              <a:rPr lang="en-US" dirty="0"/>
              <a:t>Agriscience Fair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E080C-952E-4361-9958-431815EFBB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5591" y="2115312"/>
            <a:ext cx="6708649" cy="4078224"/>
          </a:xfrm>
        </p:spPr>
        <p:txBody>
          <a:bodyPr/>
          <a:lstStyle/>
          <a:p>
            <a:r>
              <a:rPr lang="en-US" i="1" dirty="0"/>
              <a:t>Conduct an agriculturally related experiment using the scientific method.</a:t>
            </a:r>
          </a:p>
          <a:p>
            <a:endParaRPr lang="en-US" i="1" dirty="0"/>
          </a:p>
          <a:p>
            <a:r>
              <a:rPr lang="en-US" b="1" u="sng" dirty="0"/>
              <a:t>Categories</a:t>
            </a:r>
          </a:p>
          <a:p>
            <a:pPr lvl="1"/>
            <a:r>
              <a:rPr lang="en-US" dirty="0"/>
              <a:t>Animal Systems</a:t>
            </a:r>
          </a:p>
          <a:p>
            <a:pPr lvl="1"/>
            <a:r>
              <a:rPr lang="en-US" dirty="0"/>
              <a:t>Plant Systems</a:t>
            </a:r>
          </a:p>
          <a:p>
            <a:pPr lvl="1"/>
            <a:r>
              <a:rPr lang="en-US" dirty="0"/>
              <a:t>Social Systems</a:t>
            </a:r>
          </a:p>
          <a:p>
            <a:pPr lvl="1"/>
            <a:r>
              <a:rPr lang="en-US" dirty="0"/>
              <a:t>Food Products and Processing Systems</a:t>
            </a:r>
          </a:p>
          <a:p>
            <a:pPr lvl="1"/>
            <a:r>
              <a:rPr lang="en-US" dirty="0"/>
              <a:t>Power, Structural and Technical Systems</a:t>
            </a:r>
          </a:p>
          <a:p>
            <a:pPr lvl="1"/>
            <a:r>
              <a:rPr lang="en-US" dirty="0"/>
              <a:t>Environmental Systems/Natural Resource Systems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AEF7F6-8F42-41AF-A9AE-4A26676E5A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37120" y="3277977"/>
            <a:ext cx="4754880" cy="2972096"/>
          </a:xfrm>
        </p:spPr>
        <p:txBody>
          <a:bodyPr/>
          <a:lstStyle/>
          <a:p>
            <a:r>
              <a:rPr lang="en-US" b="1" u="sng" dirty="0"/>
              <a:t>Divisions</a:t>
            </a:r>
          </a:p>
          <a:p>
            <a:pPr lvl="1"/>
            <a:r>
              <a:rPr lang="en-US" dirty="0"/>
              <a:t>1 – Individual member, grade 7-8</a:t>
            </a:r>
          </a:p>
          <a:p>
            <a:pPr lvl="1"/>
            <a:r>
              <a:rPr lang="en-US" dirty="0"/>
              <a:t>2 – Two member team, grade 7-8</a:t>
            </a:r>
          </a:p>
          <a:p>
            <a:pPr lvl="1"/>
            <a:r>
              <a:rPr lang="en-US" dirty="0"/>
              <a:t>3 – Individual member, grade 9-10</a:t>
            </a:r>
          </a:p>
          <a:p>
            <a:pPr lvl="1"/>
            <a:r>
              <a:rPr lang="en-US" dirty="0"/>
              <a:t>4 – Two member team, grade 9-10</a:t>
            </a:r>
          </a:p>
          <a:p>
            <a:pPr lvl="1"/>
            <a:r>
              <a:rPr lang="en-US" dirty="0"/>
              <a:t>5 – Individual member, grade 11-12</a:t>
            </a:r>
          </a:p>
          <a:p>
            <a:pPr lvl="1"/>
            <a:r>
              <a:rPr lang="en-US" dirty="0"/>
              <a:t>6 – Two member team, grade 11-12</a:t>
            </a:r>
          </a:p>
        </p:txBody>
      </p:sp>
      <p:pic>
        <p:nvPicPr>
          <p:cNvPr id="6" name="Graphic 5" descr="Scientist female with solid fill">
            <a:extLst>
              <a:ext uri="{FF2B5EF4-FFF2-40B4-BE49-F238E27FC236}">
                <a16:creationId xmlns:a16="http://schemas.microsoft.com/office/drawing/2014/main" id="{5ABAD055-3CBD-43FC-B5C8-B8468470FD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62606" y="758517"/>
            <a:ext cx="1731700" cy="173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858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093976"/>
            <a:ext cx="5103886" cy="447307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1" dirty="0"/>
              <a:t>Consult the handbook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1" dirty="0"/>
              <a:t>Follow the rubrics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1" dirty="0"/>
              <a:t>Manuscript Matters!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Use the </a:t>
            </a:r>
            <a:r>
              <a:rPr lang="en-US" sz="2000" b="1" dirty="0"/>
              <a:t>template</a:t>
            </a:r>
            <a:r>
              <a:rPr lang="en-US" sz="2000" dirty="0"/>
              <a:t> provided online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Use APA style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Check grammar and spelling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Cite sources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Pay attention to the rubric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Have someone else read it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364223" y="2194560"/>
            <a:ext cx="5604619" cy="417880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1" dirty="0"/>
              <a:t>Ask Questions!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Contact state coordinator and/or national staff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Science Teacher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K-State faculty/students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Check the category to make sure you are in the right area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1" dirty="0"/>
              <a:t>Double check all required forms are included 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Using AET for the submission process</a:t>
            </a:r>
          </a:p>
        </p:txBody>
      </p:sp>
      <p:pic>
        <p:nvPicPr>
          <p:cNvPr id="6" name="Graphic 5" descr="Checklist outline">
            <a:extLst>
              <a:ext uri="{FF2B5EF4-FFF2-40B4-BE49-F238E27FC236}">
                <a16:creationId xmlns:a16="http://schemas.microsoft.com/office/drawing/2014/main" id="{B9A69D04-4844-45B0-A7F0-7E5F5A88C0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76102" y="283831"/>
            <a:ext cx="1938241" cy="1938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084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136350"/>
          </a:xfrm>
        </p:spPr>
        <p:txBody>
          <a:bodyPr/>
          <a:lstStyle/>
          <a:p>
            <a:r>
              <a:rPr lang="en-US" dirty="0"/>
              <a:t>Best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1620982"/>
            <a:ext cx="4754880" cy="3977640"/>
          </a:xfrm>
        </p:spPr>
        <p:txBody>
          <a:bodyPr>
            <a:normAutofit fontScale="32500" lnSpcReduction="20000"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6400" b="1" dirty="0"/>
              <a:t>Managing Outcomes</a:t>
            </a:r>
          </a:p>
          <a:p>
            <a:pPr marL="61722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6200" dirty="0"/>
              <a:t>Do not change your hypothesis</a:t>
            </a:r>
          </a:p>
          <a:p>
            <a:pPr marL="61722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6200" dirty="0"/>
              <a:t>Do not omit evidence that is for or against your hypothesis</a:t>
            </a:r>
          </a:p>
          <a:p>
            <a:pPr marL="61722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6200" dirty="0"/>
              <a:t>If the outcome is different than the hypothesis, suggest why</a:t>
            </a:r>
          </a:p>
          <a:p>
            <a:pPr marL="61722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6200" dirty="0"/>
              <a:t>State what could/should happen next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6400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3367" y="1620981"/>
            <a:ext cx="5505519" cy="5311833"/>
          </a:xfrm>
        </p:spPr>
        <p:txBody>
          <a:bodyPr>
            <a:normAutofit fontScale="32500" lnSpcReduction="20000"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6400" b="1" dirty="0"/>
              <a:t>Displaying your results</a:t>
            </a:r>
          </a:p>
          <a:p>
            <a:pPr marL="61722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6200" dirty="0"/>
              <a:t>Be creative and organized</a:t>
            </a:r>
          </a:p>
          <a:p>
            <a:pPr marL="61722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6200" dirty="0"/>
              <a:t>Do not clutter/keep it simple</a:t>
            </a:r>
          </a:p>
          <a:p>
            <a:pPr marL="61722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6200" dirty="0"/>
              <a:t>Use relevant photos and simple, correct captions (50 words or less)</a:t>
            </a:r>
          </a:p>
          <a:p>
            <a:pPr marL="61722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6200" dirty="0"/>
              <a:t>Remember: </a:t>
            </a:r>
            <a:r>
              <a:rPr lang="en-US" sz="6400" dirty="0"/>
              <a:t>Display is less than 10% of the total project score</a:t>
            </a:r>
          </a:p>
          <a:p>
            <a:pPr marL="61722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6200" dirty="0"/>
              <a:t>There are suggested templates for the written report and poster design available on FFA.org or email Dr. Hock</a:t>
            </a:r>
          </a:p>
          <a:p>
            <a:pPr marL="61722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6200" dirty="0"/>
          </a:p>
          <a:p>
            <a:pPr marL="61722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6200" dirty="0"/>
              <a:t>*Consider virtual viewing of the poster when designing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6200" dirty="0"/>
          </a:p>
        </p:txBody>
      </p:sp>
    </p:spTree>
    <p:extLst>
      <p:ext uri="{BB962C8B-B14F-4D97-AF65-F5344CB8AC3E}">
        <p14:creationId xmlns:p14="http://schemas.microsoft.com/office/powerpoint/2010/main" val="4282747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2E0EF-CC97-4AFD-AE47-BBC32C022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D312E-93DD-47E2-8167-08307272AD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1850571"/>
            <a:ext cx="4754880" cy="4563291"/>
          </a:xfrm>
        </p:spPr>
        <p:txBody>
          <a:bodyPr>
            <a:normAutofit fontScale="25000" lnSpcReduction="20000"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8000" b="1" dirty="0"/>
              <a:t>Interviewing tips</a:t>
            </a:r>
          </a:p>
          <a:p>
            <a:pPr marL="516636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8000" b="1" i="1" dirty="0"/>
              <a:t>Practice!</a:t>
            </a:r>
          </a:p>
          <a:p>
            <a:pPr marL="790956" lvl="2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8000" dirty="0"/>
              <a:t>…with a variety of people.</a:t>
            </a:r>
          </a:p>
          <a:p>
            <a:pPr marL="516636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8000" dirty="0"/>
              <a:t>Prepare</a:t>
            </a:r>
          </a:p>
          <a:p>
            <a:pPr marL="516636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8000" dirty="0"/>
              <a:t>Relax</a:t>
            </a:r>
          </a:p>
          <a:p>
            <a:pPr marL="516636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8000" dirty="0"/>
              <a:t>Smile</a:t>
            </a:r>
          </a:p>
          <a:p>
            <a:pPr marL="516636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8000" dirty="0"/>
              <a:t>Firm handshake</a:t>
            </a:r>
          </a:p>
          <a:p>
            <a:pPr marL="516636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8000" dirty="0"/>
              <a:t>Tell the story fully</a:t>
            </a:r>
          </a:p>
          <a:p>
            <a:pPr marL="790956" lvl="2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8000" dirty="0"/>
              <a:t>Don’t make the judge drag it out of you.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601B58-247D-4CE0-B13C-FBCF616C1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4224" y="1902443"/>
            <a:ext cx="5096256" cy="4628985"/>
          </a:xfrm>
        </p:spPr>
        <p:txBody>
          <a:bodyPr>
            <a:normAutofit fontScale="25000" lnSpcReduction="20000"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8000" b="1" dirty="0"/>
              <a:t>Interviewing tips - VIRTUAL</a:t>
            </a:r>
          </a:p>
          <a:p>
            <a:pPr marL="516636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8000" b="1" i="1" dirty="0"/>
              <a:t>Practice!</a:t>
            </a:r>
          </a:p>
          <a:p>
            <a:pPr marL="790956" lvl="2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8000" dirty="0"/>
              <a:t>Technology issues are a big distraction</a:t>
            </a:r>
          </a:p>
          <a:p>
            <a:pPr marL="516636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8200" dirty="0"/>
              <a:t>Consider the surroundings</a:t>
            </a:r>
          </a:p>
          <a:p>
            <a:pPr marL="516636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8000" dirty="0"/>
              <a:t>Sit up (or stand up) straight</a:t>
            </a:r>
          </a:p>
          <a:p>
            <a:pPr marL="516636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8000" dirty="0"/>
              <a:t>Use the poster to help tell the story</a:t>
            </a:r>
          </a:p>
          <a:p>
            <a:pPr marL="790956" lvl="2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8000" dirty="0"/>
              <a:t>Share your screen so the judge can see the poster</a:t>
            </a:r>
          </a:p>
          <a:p>
            <a:endParaRPr lang="en-US" dirty="0"/>
          </a:p>
        </p:txBody>
      </p:sp>
      <p:pic>
        <p:nvPicPr>
          <p:cNvPr id="6" name="Graphic 5" descr="Office worker male with solid fill">
            <a:extLst>
              <a:ext uri="{FF2B5EF4-FFF2-40B4-BE49-F238E27FC236}">
                <a16:creationId xmlns:a16="http://schemas.microsoft.com/office/drawing/2014/main" id="{4FD0F745-90C6-4B1A-B7BD-40868DB858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73418" y="4502438"/>
            <a:ext cx="2231289" cy="2231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617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322B6-2BAE-4068-A0B8-EF2F3AF85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from National FFA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D7F37-1BD1-43E7-9D80-EC1F6CB094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2194559"/>
            <a:ext cx="4754880" cy="4341251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Make sure the project is in the correct category</a:t>
            </a:r>
          </a:p>
          <a:p>
            <a:pPr lvl="1"/>
            <a:r>
              <a:rPr lang="en-US" sz="2000" dirty="0"/>
              <a:t>If not sure, complete a category determination request</a:t>
            </a:r>
          </a:p>
          <a:p>
            <a:r>
              <a:rPr lang="en-US" sz="2400" dirty="0"/>
              <a:t>Follow the rubric</a:t>
            </a:r>
          </a:p>
          <a:p>
            <a:r>
              <a:rPr lang="en-US" sz="2400" dirty="0"/>
              <a:t>Work to not have any question regarding who did the work</a:t>
            </a:r>
          </a:p>
          <a:p>
            <a:pPr lvl="1"/>
            <a:r>
              <a:rPr lang="en-US" sz="2000" dirty="0"/>
              <a:t>Acknowledgements</a:t>
            </a:r>
          </a:p>
          <a:p>
            <a:pPr lvl="1"/>
            <a:r>
              <a:rPr lang="en-US" sz="2000" dirty="0"/>
              <a:t>Citations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431BCD-A28E-44D9-97A8-59DFD82EA3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4341252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Extension Project</a:t>
            </a:r>
          </a:p>
          <a:p>
            <a:pPr lvl="1"/>
            <a:r>
              <a:rPr lang="en-US" sz="2000" dirty="0"/>
              <a:t>Students can do the project “again” but the variables must be different</a:t>
            </a:r>
          </a:p>
          <a:p>
            <a:pPr lvl="1"/>
            <a:r>
              <a:rPr lang="en-US" sz="2000" dirty="0"/>
              <a:t>Must complete paperwork detailing the extension</a:t>
            </a:r>
          </a:p>
          <a:p>
            <a:pPr lvl="2"/>
            <a:r>
              <a:rPr lang="en-US" sz="1800" dirty="0"/>
              <a:t>Only if the project made it to Nationals the year before</a:t>
            </a:r>
          </a:p>
          <a:p>
            <a:r>
              <a:rPr lang="en-US" sz="2400" dirty="0"/>
              <a:t>Timeline</a:t>
            </a:r>
          </a:p>
          <a:p>
            <a:pPr lvl="1"/>
            <a:r>
              <a:rPr lang="en-US" sz="2000" dirty="0"/>
              <a:t>Must complete research in one year</a:t>
            </a:r>
          </a:p>
          <a:p>
            <a:pPr lvl="1"/>
            <a:r>
              <a:rPr lang="en-US" sz="2000" dirty="0"/>
              <a:t>The data has to come from the “academic year” the student is competing in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528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19646-1FC0-4287-AD89-22B13E92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Agriscience Research SAE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46C5F4-C6D7-4523-A198-B891461C9A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>
            <a:noAutofit/>
          </a:bodyPr>
          <a:lstStyle/>
          <a:p>
            <a:r>
              <a:rPr lang="en-US" dirty="0"/>
              <a:t>Research: Involves planning and conducting an agricultural-based scientific experiment based on hypothesis and the use of the scientific methods of investigation on the hypothesis. This may include qualitative, quantitative, experimental, descriptive and quasi-experimental research. </a:t>
            </a:r>
          </a:p>
        </p:txBody>
      </p:sp>
    </p:spTree>
    <p:extLst>
      <p:ext uri="{BB962C8B-B14F-4D97-AF65-F5344CB8AC3E}">
        <p14:creationId xmlns:p14="http://schemas.microsoft.com/office/powerpoint/2010/main" val="15917573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Wood 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166B418ABA5A4B945556B7421179C4" ma:contentTypeVersion="13" ma:contentTypeDescription="Create a new document." ma:contentTypeScope="" ma:versionID="7ff8a9da6130adeabba9dbe1ff173722">
  <xsd:schema xmlns:xsd="http://www.w3.org/2001/XMLSchema" xmlns:xs="http://www.w3.org/2001/XMLSchema" xmlns:p="http://schemas.microsoft.com/office/2006/metadata/properties" xmlns:ns3="763d97a9-ea19-4d4e-b3df-4216c9481f3f" xmlns:ns4="3a465b2d-8158-4e4d-bd1e-db92b0cd941b" targetNamespace="http://schemas.microsoft.com/office/2006/metadata/properties" ma:root="true" ma:fieldsID="35504521827dfebb85580aa780738f96" ns3:_="" ns4:_="">
    <xsd:import namespace="763d97a9-ea19-4d4e-b3df-4216c9481f3f"/>
    <xsd:import namespace="3a465b2d-8158-4e4d-bd1e-db92b0cd941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3d97a9-ea19-4d4e-b3df-4216c9481f3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465b2d-8158-4e4d-bd1e-db92b0cd94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8651330-EE9D-447B-A1D7-05DDA95AF9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3d97a9-ea19-4d4e-b3df-4216c9481f3f"/>
    <ds:schemaRef ds:uri="3a465b2d-8158-4e4d-bd1e-db92b0cd94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74231E0-4F54-400C-997E-DF68DA89CB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795026-8C63-43FA-8912-0AA7045A1452}">
  <ds:schemaRefs>
    <ds:schemaRef ds:uri="763d97a9-ea19-4d4e-b3df-4216c9481f3f"/>
    <ds:schemaRef ds:uri="http://purl.org/dc/dcmitype/"/>
    <ds:schemaRef ds:uri="http://schemas.microsoft.com/office/infopath/2007/PartnerControls"/>
    <ds:schemaRef ds:uri="3a465b2d-8158-4e4d-bd1e-db92b0cd941b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818</TotalTime>
  <Words>1797</Words>
  <Application>Microsoft Office PowerPoint</Application>
  <PresentationFormat>Widescreen</PresentationFormat>
  <Paragraphs>272</Paragraphs>
  <Slides>23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Bookman Old Style</vt:lpstr>
      <vt:lpstr>Calibri</vt:lpstr>
      <vt:lpstr>Century Gothic</vt:lpstr>
      <vt:lpstr>Georgia</vt:lpstr>
      <vt:lpstr>Wingdings</vt:lpstr>
      <vt:lpstr>Wood Type</vt:lpstr>
      <vt:lpstr>FFA Agriscience Fair</vt:lpstr>
      <vt:lpstr>Clarity </vt:lpstr>
      <vt:lpstr>FFA Agriscience Fair</vt:lpstr>
      <vt:lpstr>Agriscience Fair</vt:lpstr>
      <vt:lpstr>Best Practices</vt:lpstr>
      <vt:lpstr>Best Practices</vt:lpstr>
      <vt:lpstr>Best Practices</vt:lpstr>
      <vt:lpstr>Tips from National FFA</vt:lpstr>
      <vt:lpstr>Agriscience Research SAE</vt:lpstr>
      <vt:lpstr>SAE For All</vt:lpstr>
      <vt:lpstr>Proficiency Awards</vt:lpstr>
      <vt:lpstr>Agriscience Research Proficiency Awards</vt:lpstr>
      <vt:lpstr>Teaching Strategies for Projects</vt:lpstr>
      <vt:lpstr>Let’s Get Started!!</vt:lpstr>
      <vt:lpstr>“In My Class”</vt:lpstr>
      <vt:lpstr>PowerPoint Presentation</vt:lpstr>
      <vt:lpstr>Considerations</vt:lpstr>
      <vt:lpstr>Projects</vt:lpstr>
      <vt:lpstr>PowerPoint Presentation</vt:lpstr>
      <vt:lpstr>Projects</vt:lpstr>
      <vt:lpstr>Resources</vt:lpstr>
      <vt:lpstr>Many resources available…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Agriscience Research SAE Programs &amp; Fair</dc:title>
  <dc:creator>cwilliams@havenschools.com</dc:creator>
  <cp:lastModifiedBy>Gaea Hock</cp:lastModifiedBy>
  <cp:revision>41</cp:revision>
  <dcterms:created xsi:type="dcterms:W3CDTF">2019-07-11T13:38:31Z</dcterms:created>
  <dcterms:modified xsi:type="dcterms:W3CDTF">2021-07-28T15:11:04Z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0x010100AB166B418ABA5A4B945556B7421179C4</vt:lpwstr>
  </property>
</Properties>
</file>